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60" r:id="rId17"/>
    <p:sldId id="272" r:id="rId18"/>
  </p:sldIdLst>
  <p:sldSz cx="12192000" cy="6858000"/>
  <p:notesSz cx="6858000" cy="9144000"/>
  <p:embeddedFontLst>
    <p:embeddedFont>
      <p:font typeface="Tahoma" panose="020B0604030504040204" pitchFamily="34" charset="0"/>
      <p:regular r:id="rId20"/>
      <p:bold r:id="rId21"/>
    </p:embeddedFont>
    <p:embeddedFont>
      <p:font typeface="Open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g2fLzW2NWhC2ejww7VA5lENbgL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62487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2722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9525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8417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109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1272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2703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532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192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462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4722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664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4703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9871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5128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8773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8280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1495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5"/>
          <p:cNvSpPr txBox="1">
            <a:spLocks noGrp="1"/>
          </p:cNvSpPr>
          <p:nvPr>
            <p:ph type="ctrTitle"/>
          </p:nvPr>
        </p:nvSpPr>
        <p:spPr>
          <a:xfrm>
            <a:off x="1078287" y="591625"/>
            <a:ext cx="9119010" cy="365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ubTitle" idx="1"/>
          </p:nvPr>
        </p:nvSpPr>
        <p:spPr>
          <a:xfrm>
            <a:off x="1078286" y="4363657"/>
            <a:ext cx="9119010" cy="968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3" name="Google Shape;1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481" y="625033"/>
            <a:ext cx="9502813" cy="4706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2296" y="591625"/>
            <a:ext cx="3991418" cy="9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273628" y="311727"/>
            <a:ext cx="4702029" cy="1745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32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273628" y="142875"/>
            <a:ext cx="11644744" cy="119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5183187" y="1419225"/>
            <a:ext cx="6735185" cy="444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/>
          </p:nvPr>
        </p:nvSpPr>
        <p:spPr>
          <a:xfrm>
            <a:off x="273628" y="1419225"/>
            <a:ext cx="4784147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22118" y="238508"/>
            <a:ext cx="4449907" cy="1818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>
            <a:spLocks noGrp="1"/>
          </p:cNvSpPr>
          <p:nvPr>
            <p:ph type="pic" idx="2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артнёры">
  <p:cSld name="Партнёры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3835605" y="81023"/>
            <a:ext cx="452078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НАШИ ПАРТНЁРЫ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8287" y="665667"/>
            <a:ext cx="11405629" cy="587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">
  <p:cSld name="Закрывающий слайд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85191" y="188495"/>
            <a:ext cx="3808070" cy="278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20"/>
          <p:cNvCxnSpPr/>
          <p:nvPr/>
        </p:nvCxnSpPr>
        <p:spPr>
          <a:xfrm rot="10800000">
            <a:off x="3032568" y="3138047"/>
            <a:ext cx="6389224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97;p20"/>
          <p:cNvCxnSpPr/>
          <p:nvPr/>
        </p:nvCxnSpPr>
        <p:spPr>
          <a:xfrm rot="10800000">
            <a:off x="3032567" y="3138047"/>
            <a:ext cx="0" cy="2938662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" name="Google Shape;98;p20"/>
          <p:cNvCxnSpPr/>
          <p:nvPr/>
        </p:nvCxnSpPr>
        <p:spPr>
          <a:xfrm rot="10800000">
            <a:off x="3032567" y="6076709"/>
            <a:ext cx="191372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20"/>
          <p:cNvSpPr txBox="1"/>
          <p:nvPr/>
        </p:nvSpPr>
        <p:spPr>
          <a:xfrm>
            <a:off x="3551558" y="3280403"/>
            <a:ext cx="5675336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u="sng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edu.bmstu.ru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+7 (495) 120-30-75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E-mail: edu@bmstu.ru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Москва, ул. 2-я Бауманская,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дом 5, стр.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 rot="5400000">
            <a:off x="3532127" y="-2046225"/>
            <a:ext cx="5095509" cy="11350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title"/>
          </p:nvPr>
        </p:nvSpPr>
        <p:spPr>
          <a:xfrm rot="5400000">
            <a:off x="7133433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1"/>
          </p:nvPr>
        </p:nvSpPr>
        <p:spPr>
          <a:xfrm rot="5400000">
            <a:off x="1799433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68" cy="509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1" name="Google Shape;2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85191" y="188495"/>
            <a:ext cx="3808070" cy="278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22;p7"/>
          <p:cNvCxnSpPr/>
          <p:nvPr/>
        </p:nvCxnSpPr>
        <p:spPr>
          <a:xfrm rot="10800000">
            <a:off x="3032568" y="3138047"/>
            <a:ext cx="6389224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7"/>
          <p:cNvCxnSpPr/>
          <p:nvPr/>
        </p:nvCxnSpPr>
        <p:spPr>
          <a:xfrm rot="10800000">
            <a:off x="3032567" y="3138047"/>
            <a:ext cx="0" cy="2938662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7"/>
          <p:cNvCxnSpPr/>
          <p:nvPr/>
        </p:nvCxnSpPr>
        <p:spPr>
          <a:xfrm rot="10800000">
            <a:off x="3032567" y="6076709"/>
            <a:ext cx="191372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3362536" y="3311185"/>
            <a:ext cx="5729288" cy="259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 b="0" u="none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>
  <p:cSld name="Заголовок, подзаголовок и объект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404447" y="1"/>
            <a:ext cx="11350868" cy="958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404447" y="1543050"/>
            <a:ext cx="11350868" cy="463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/>
          </p:nvPr>
        </p:nvSpPr>
        <p:spPr>
          <a:xfrm>
            <a:off x="404812" y="958364"/>
            <a:ext cx="11272837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преподавателе">
  <p:cSld name="О преподавателе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394852" y="1354016"/>
            <a:ext cx="11618331" cy="492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/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/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94854" y="124691"/>
            <a:ext cx="8098515" cy="62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2"/>
          </p:nvPr>
        </p:nvSpPr>
        <p:spPr>
          <a:xfrm>
            <a:off x="394854" y="731361"/>
            <a:ext cx="8098515" cy="62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3200" b="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" name="Google Shape;36;p9"/>
          <p:cNvSpPr>
            <a:spLocks noGrp="1"/>
          </p:cNvSpPr>
          <p:nvPr>
            <p:ph type="pic" idx="3"/>
          </p:nvPr>
        </p:nvSpPr>
        <p:spPr>
          <a:xfrm>
            <a:off x="8616950" y="360362"/>
            <a:ext cx="3179763" cy="420284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раздела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15432"/>
            <a:ext cx="13466241" cy="6858000"/>
          </a:xfrm>
          <a:prstGeom prst="rect">
            <a:avLst/>
          </a:prstGeom>
          <a:blipFill rotWithShape="1">
            <a:blip r:embed="rId2">
              <a:alphaModFix amt="2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900520" y="3347013"/>
            <a:ext cx="10428460" cy="227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Open Sans"/>
              <a:buNone/>
              <a:defRPr sz="4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900520" y="6057420"/>
            <a:ext cx="10428460" cy="59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41" name="Google Shape;41;p10"/>
          <p:cNvCxnSpPr/>
          <p:nvPr/>
        </p:nvCxnSpPr>
        <p:spPr>
          <a:xfrm>
            <a:off x="643467" y="3113590"/>
            <a:ext cx="10685513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10"/>
          <p:cNvCxnSpPr/>
          <p:nvPr/>
        </p:nvCxnSpPr>
        <p:spPr>
          <a:xfrm>
            <a:off x="643466" y="5858719"/>
            <a:ext cx="508433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43;p10"/>
          <p:cNvCxnSpPr/>
          <p:nvPr/>
        </p:nvCxnSpPr>
        <p:spPr>
          <a:xfrm>
            <a:off x="640420" y="3113590"/>
            <a:ext cx="0" cy="274512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420" y="354959"/>
            <a:ext cx="3751620" cy="86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04447" y="1101436"/>
            <a:ext cx="5615353" cy="507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6172202" y="1101436"/>
            <a:ext cx="5583112" cy="507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374073" y="0"/>
            <a:ext cx="11523517" cy="98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374073" y="1023131"/>
            <a:ext cx="5623503" cy="103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2"/>
          </p:nvPr>
        </p:nvSpPr>
        <p:spPr>
          <a:xfrm>
            <a:off x="374074" y="2060205"/>
            <a:ext cx="5623503" cy="409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3"/>
          </p:nvPr>
        </p:nvSpPr>
        <p:spPr>
          <a:xfrm>
            <a:off x="6194428" y="986766"/>
            <a:ext cx="5703161" cy="103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4"/>
          </p:nvPr>
        </p:nvSpPr>
        <p:spPr>
          <a:xfrm>
            <a:off x="6194427" y="2060206"/>
            <a:ext cx="5703162" cy="409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57" name="Google Shape;57;p12"/>
          <p:cNvCxnSpPr/>
          <p:nvPr/>
        </p:nvCxnSpPr>
        <p:spPr>
          <a:xfrm>
            <a:off x="374073" y="1023131"/>
            <a:ext cx="0" cy="1037074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" name="Google Shape;58;p12"/>
          <p:cNvCxnSpPr/>
          <p:nvPr/>
        </p:nvCxnSpPr>
        <p:spPr>
          <a:xfrm rot="10800000" flipH="1">
            <a:off x="358831" y="2060205"/>
            <a:ext cx="1297710" cy="1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59;p12"/>
          <p:cNvCxnSpPr/>
          <p:nvPr/>
        </p:nvCxnSpPr>
        <p:spPr>
          <a:xfrm>
            <a:off x="6194426" y="1013313"/>
            <a:ext cx="0" cy="1046892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12"/>
          <p:cNvCxnSpPr/>
          <p:nvPr/>
        </p:nvCxnSpPr>
        <p:spPr>
          <a:xfrm rot="10800000" flipH="1">
            <a:off x="6179821" y="2048713"/>
            <a:ext cx="1297710" cy="1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12"/>
          <p:cNvCxnSpPr/>
          <p:nvPr/>
        </p:nvCxnSpPr>
        <p:spPr>
          <a:xfrm>
            <a:off x="358831" y="1027049"/>
            <a:ext cx="3876792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2"/>
          <p:cNvCxnSpPr/>
          <p:nvPr/>
        </p:nvCxnSpPr>
        <p:spPr>
          <a:xfrm>
            <a:off x="6179821" y="997494"/>
            <a:ext cx="3920489" cy="4327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374073" y="0"/>
            <a:ext cx="11523517" cy="66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374073" y="668337"/>
            <a:ext cx="1152351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374073" y="1283856"/>
            <a:ext cx="5703162" cy="490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3"/>
          </p:nvPr>
        </p:nvSpPr>
        <p:spPr>
          <a:xfrm>
            <a:off x="6194426" y="1283856"/>
            <a:ext cx="5703162" cy="490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68" cy="509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" name="Google Shape;9;p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582399" y="6278717"/>
            <a:ext cx="1941314" cy="44721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edu@bmstu.ru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/>
          <p:cNvSpPr txBox="1">
            <a:spLocks noGrp="1"/>
          </p:cNvSpPr>
          <p:nvPr>
            <p:ph type="ctrTitle"/>
          </p:nvPr>
        </p:nvSpPr>
        <p:spPr>
          <a:xfrm>
            <a:off x="1078275" y="1282502"/>
            <a:ext cx="9119100" cy="29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/>
            <a:r>
              <a:rPr lang="ru-RU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Выпускная квалификационная работа </a:t>
            </a:r>
            <a:r>
              <a:rPr lang="ru-RU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ru-RU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ru-RU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курсу</a:t>
            </a:r>
            <a:r>
              <a:rPr lang="ru-RU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ru-RU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ru-RU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8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</a:t>
            </a:r>
            <a:r>
              <a:rPr lang="en-US" sz="28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Science</a:t>
            </a:r>
            <a:r>
              <a:rPr lang="ru-RU" sz="28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r>
              <a:rPr lang="ru-RU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ru-RU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ru-RU" sz="2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теме:</a:t>
            </a:r>
            <a:endParaRPr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3" name="Google Shape;113;p1"/>
          <p:cNvSpPr txBox="1">
            <a:spLocks noGrp="1"/>
          </p:cNvSpPr>
          <p:nvPr>
            <p:ph type="subTitle" idx="1"/>
          </p:nvPr>
        </p:nvSpPr>
        <p:spPr>
          <a:xfrm>
            <a:off x="1078324" y="4363657"/>
            <a:ext cx="91191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ru-RU" sz="2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Прогнозирование конечных свойств новых материалов</a:t>
            </a:r>
          </a:p>
          <a:p>
            <a:pPr algn="ctr"/>
            <a:r>
              <a:rPr lang="ru-RU" sz="2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(композиционных материалов)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750440" y="5687387"/>
            <a:ext cx="4911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Слушатель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ru-RU" sz="2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Трифонова Наталья</a:t>
            </a:r>
            <a:endParaRPr lang="ru-RU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algn="ctr"/>
            <a:r>
              <a:rPr lang="ru-RU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и обучение регрессионных моделей </a:t>
            </a:r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668287" y="836023"/>
            <a:ext cx="11349542" cy="534093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>
              <a:buNone/>
            </a:pPr>
            <a:r>
              <a:rPr lang="ru-RU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2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На примере </a:t>
            </a:r>
            <a:r>
              <a:rPr lang="en-US" sz="12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Ridge</a:t>
            </a:r>
            <a:r>
              <a:rPr lang="ru-RU" sz="12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регрессии:</a:t>
            </a:r>
            <a:r>
              <a:rPr lang="en-US" sz="12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2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выбор модели, подбор гиперпараметров по сетке (</a:t>
            </a:r>
            <a:r>
              <a:rPr lang="en-US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GridSearchCV</a:t>
            </a:r>
            <a:r>
              <a:rPr lang="ru-RU" sz="12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с перекрестной проверкой (</a:t>
            </a:r>
            <a:r>
              <a:rPr lang="en-US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 validation K</a:t>
            </a:r>
            <a:r>
              <a:rPr lang="en-US" sz="12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-fold</a:t>
            </a:r>
            <a:r>
              <a:rPr lang="ru-RU" sz="12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обучение модели, денормализация предсказанных значений и оценка результатов при помощи метрик </a:t>
            </a:r>
            <a:r>
              <a:rPr lang="en-US" sz="12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MAE </a:t>
            </a:r>
            <a:r>
              <a:rPr lang="ru-RU" sz="12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</a:t>
            </a:r>
            <a:r>
              <a:rPr lang="en-US" sz="12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R2</a:t>
            </a:r>
            <a:r>
              <a:rPr lang="ru-RU" sz="12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запись результатов для итоговой таблицы</a:t>
            </a: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  <p:pic>
        <p:nvPicPr>
          <p:cNvPr id="8" name="Рисунок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504" y="5236681"/>
            <a:ext cx="5284685" cy="14892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7" y="1332730"/>
            <a:ext cx="5372608" cy="387397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762" y="1320876"/>
            <a:ext cx="4673358" cy="389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79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algn="ctr"/>
            <a:r>
              <a:rPr lang="ru-RU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и обучение регрессионных моделей </a:t>
            </a:r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668287" y="836023"/>
            <a:ext cx="11349542" cy="39757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buNone/>
            </a:pPr>
            <a:r>
              <a:rPr lang="ru-RU" sz="12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Оценка результатов работы моделей с использованием </a:t>
            </a:r>
            <a:r>
              <a:rPr lang="en-US" sz="12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MAE </a:t>
            </a:r>
            <a:r>
              <a:rPr lang="ru-RU" sz="12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</a:t>
            </a:r>
            <a:r>
              <a:rPr lang="en-US" sz="12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R2</a:t>
            </a:r>
          </a:p>
          <a:p>
            <a:pPr marL="0" lvl="0" indent="0" algn="ctr">
              <a:buNone/>
            </a:pPr>
            <a:endParaRPr lang="ru-RU" sz="1200" dirty="0" smtClean="0">
              <a:solidFill>
                <a:schemeClr val="bg2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87" y="1233594"/>
            <a:ext cx="7758127" cy="302832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87" y="4353850"/>
            <a:ext cx="7758127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80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algn="ctr"/>
            <a:r>
              <a:rPr lang="ru-RU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Нейронная сеть для рекомендации «Соотношение матрица-наполнитель»</a:t>
            </a:r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668287" y="836023"/>
            <a:ext cx="11349542" cy="39757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buNone/>
            </a:pPr>
            <a:r>
              <a:rPr lang="ru-RU" sz="12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</a:t>
            </a: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  <p:pic>
        <p:nvPicPr>
          <p:cNvPr id="7" name="Рисунок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53" y="1066450"/>
            <a:ext cx="6713220" cy="2627725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53" y="3850015"/>
            <a:ext cx="6713220" cy="286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28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algn="ctr"/>
            <a:r>
              <a:rPr lang="ru-RU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Нейронная сеть для рекомендации «Соотношение матрица-наполнитель»</a:t>
            </a: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  <p:pic>
        <p:nvPicPr>
          <p:cNvPr id="7" name="Рисунок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145" y="1233595"/>
            <a:ext cx="6260656" cy="2542878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145" y="3843718"/>
            <a:ext cx="6260656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44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ru-RU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приложения </a:t>
            </a:r>
            <a:r>
              <a:rPr lang="en-US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Flask</a:t>
            </a: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146" y="807819"/>
            <a:ext cx="8029638" cy="591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83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ru-RU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приложения </a:t>
            </a:r>
            <a:r>
              <a:rPr lang="en-US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Flask</a:t>
            </a: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7" y="1199243"/>
            <a:ext cx="5174196" cy="466503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21" y="1199243"/>
            <a:ext cx="4671347" cy="466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70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"/>
          <p:cNvSpPr txBox="1">
            <a:spLocks noGrp="1"/>
          </p:cNvSpPr>
          <p:nvPr>
            <p:ph type="body" idx="1"/>
          </p:nvPr>
        </p:nvSpPr>
        <p:spPr>
          <a:xfrm>
            <a:off x="3119524" y="3324675"/>
            <a:ext cx="6290100" cy="25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edu.bmstu.ru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+7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495 182-83-85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en-US" u="sng" dirty="0">
                <a:solidFill>
                  <a:schemeClr val="accent6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edu@bmstu.ru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Москва, Госпитальный переулок , д. 4-6, с.3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" y="575768"/>
            <a:ext cx="11667744" cy="542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4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00" cy="50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Разведочный анализ данных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Удаление </a:t>
            </a:r>
            <a:r>
              <a:rPr lang="ru-RU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выбросов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Анализ признаков и визуализация с целью выявления зависимостей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Предобработка данных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и обучение </a:t>
            </a:r>
            <a:r>
              <a:rPr lang="ru-RU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регрессионных моделей для </a:t>
            </a:r>
            <a:r>
              <a:rPr lang="ru-RU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прогнозирования «Модуль упругости при растяжении, ГПА» и</a:t>
            </a:r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«Прочность при растяжении</a:t>
            </a:r>
            <a:r>
              <a:rPr lang="ru-RU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Нейронная сеть для рекомендации «Соотношение матрица-наполнитель</a:t>
            </a:r>
            <a:r>
              <a:rPr lang="ru-RU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</a:t>
            </a:r>
            <a:r>
              <a:rPr lang="ru-RU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приложения </a:t>
            </a:r>
            <a:r>
              <a:rPr lang="en-US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Flask</a:t>
            </a:r>
            <a:endParaRPr lang="ru-RU" dirty="0">
              <a:solidFill>
                <a:schemeClr val="bg2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dirty="0">
              <a:solidFill>
                <a:schemeClr val="bg2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dirty="0" smtClean="0">
              <a:solidFill>
                <a:schemeClr val="bg2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7" name="Google Shape;127;p2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8C9578E3-843B-4888-B798-49DFB19D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400" spc="3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Этапы</a:t>
            </a:r>
            <a:r>
              <a:rPr lang="ru-RU" sz="4400" spc="3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4400" spc="3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работы</a:t>
            </a:r>
            <a:endParaRPr lang="ru-RU" sz="4400" spc="300" dirty="0">
              <a:solidFill>
                <a:schemeClr val="bg2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2d8a19e0b_0_5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pc="3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Разведочный анализ данных</a:t>
            </a:r>
            <a:endParaRPr spc="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9" name="Google Shape;119;g122d8a19e0b_0_5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00" cy="50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ru-RU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Даны 2 </a:t>
            </a:r>
            <a:r>
              <a:rPr lang="ru-RU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файла: </a:t>
            </a:r>
            <a:r>
              <a:rPr lang="ru-RU" sz="14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X_bp.xlsx</a:t>
            </a:r>
            <a:r>
              <a:rPr lang="ru-RU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(с данными  о </a:t>
            </a:r>
            <a:r>
              <a:rPr lang="ru-RU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параметрах, </a:t>
            </a:r>
            <a:r>
              <a:rPr lang="ru-RU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состоящий из 1023 строк и 10 столбцов данных) и </a:t>
            </a:r>
            <a:r>
              <a:rPr lang="ru-RU" sz="14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X_nup.xlsx</a:t>
            </a:r>
            <a:r>
              <a:rPr lang="ru-RU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(данными </a:t>
            </a:r>
            <a:r>
              <a:rPr lang="ru-RU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нашивок, </a:t>
            </a:r>
            <a:r>
              <a:rPr lang="ru-RU" sz="14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состоящий из 1040 строк и 3 столбцов данных</a:t>
            </a:r>
            <a:r>
              <a:rPr lang="ru-RU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 После объединения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</a:t>
            </a:r>
            <a:r>
              <a:rPr lang="ru-RU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1023 </a:t>
            </a:r>
            <a:r>
              <a:rPr lang="ru-RU" sz="14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строки, 13 столбцов.</a:t>
            </a:r>
            <a:endParaRPr lang="ru-RU" sz="1400" dirty="0">
              <a:solidFill>
                <a:schemeClr val="bg2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64" y="2091935"/>
            <a:ext cx="11676766" cy="37079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ru-RU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Разведочный анализ данных</a:t>
            </a:r>
            <a:endParaRPr dirty="0"/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00" cy="50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47" y="1081454"/>
            <a:ext cx="11221496" cy="5095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ru-RU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Разведочный анализ данных</a:t>
            </a:r>
            <a:endParaRPr dirty="0"/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00" cy="50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1081454"/>
            <a:ext cx="6144772" cy="50955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527" y="1081454"/>
            <a:ext cx="5438508" cy="5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57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ru-RU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Удаление выбросов</a:t>
            </a:r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404447" y="5834742"/>
            <a:ext cx="11350800" cy="34221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ru-RU" sz="20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После удаления всех выбросов осталась 921 строка с данными</a:t>
            </a:r>
          </a:p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endParaRPr lang="ru-RU" sz="2000" dirty="0" smtClean="0">
              <a:solidFill>
                <a:schemeClr val="bg2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pic>
        <p:nvPicPr>
          <p:cNvPr id="7" name="Рисунок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999" y="1081454"/>
            <a:ext cx="6135247" cy="475328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02" y="1081454"/>
            <a:ext cx="5215553" cy="475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43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algn="ctr"/>
            <a:r>
              <a:rPr lang="ru-RU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Анализ признаков и визуализация с целью выявления зависимостей </a:t>
            </a:r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571373" y="5834742"/>
            <a:ext cx="4723437" cy="34221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ru-RU" sz="12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Гистограмма распределения</a:t>
            </a: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pic>
        <p:nvPicPr>
          <p:cNvPr id="8" name="Рисунок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74" y="1081454"/>
            <a:ext cx="4723437" cy="4718797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209" y="1081454"/>
            <a:ext cx="6349038" cy="471879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8304642" y="5869176"/>
            <a:ext cx="12955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750"/>
              </a:spcBef>
            </a:pPr>
            <a:r>
              <a:rPr lang="ru-RU" sz="12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Тепловая карта</a:t>
            </a:r>
            <a:endParaRPr lang="ru-RU" sz="1200" dirty="0">
              <a:solidFill>
                <a:schemeClr val="bg2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536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algn="ctr"/>
            <a:r>
              <a:rPr lang="ru-RU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Анализ признаков и визуализация с целью выявления зависимостей </a:t>
            </a:r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1698171" y="5930537"/>
            <a:ext cx="8630195" cy="246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>
              <a:buNone/>
            </a:pPr>
            <a:r>
              <a:rPr lang="ru-RU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Попарные графики рассеяния точек с выделением значений Угол нашивки</a:t>
            </a:r>
            <a:endParaRPr lang="ru-RU" sz="1200" dirty="0" smtClean="0">
              <a:solidFill>
                <a:schemeClr val="bg2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pic>
        <p:nvPicPr>
          <p:cNvPr id="10" name="Рисунок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47" y="958269"/>
            <a:ext cx="10340165" cy="509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79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ru-RU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Предобработка данных</a:t>
            </a:r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668287" y="958269"/>
            <a:ext cx="11349542" cy="521868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>
              <a:buNone/>
            </a:pPr>
            <a:r>
              <a:rPr lang="ru-RU" sz="1200" dirty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2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Значения признаков находятся в разных диапазонах, поэтому сделаем нормализацию данных (</a:t>
            </a:r>
            <a:r>
              <a:rPr lang="en-US" sz="12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MinMaxScaler</a:t>
            </a:r>
            <a:r>
              <a:rPr lang="ru-RU" sz="12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 Также проведем  стандартизацию как дополнительный способ предобработки данных (</a:t>
            </a:r>
            <a:r>
              <a:rPr lang="en-US" sz="12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StandardScaler</a:t>
            </a:r>
            <a:r>
              <a:rPr lang="ru-RU" sz="1200" dirty="0" smtClean="0">
                <a:solidFill>
                  <a:schemeClr val="bg2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0" lvl="0" indent="0" algn="just">
              <a:buNone/>
            </a:pPr>
            <a:endParaRPr lang="ru-RU" sz="1200" dirty="0" smtClean="0">
              <a:solidFill>
                <a:schemeClr val="bg2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85" y="1661480"/>
            <a:ext cx="8969590" cy="440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55710"/>
      </p:ext>
    </p:extLst>
  </p:cSld>
  <p:clrMapOvr>
    <a:masterClrMapping/>
  </p:clrMapOvr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305</Words>
  <Application>Microsoft Office PowerPoint</Application>
  <PresentationFormat>Широкоэкранный</PresentationFormat>
  <Paragraphs>53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Wingdings</vt:lpstr>
      <vt:lpstr>Noto Sans Symbols</vt:lpstr>
      <vt:lpstr>Arial</vt:lpstr>
      <vt:lpstr>Tahoma</vt:lpstr>
      <vt:lpstr>Open Sans</vt:lpstr>
      <vt:lpstr>If,kjyVUNE_28012021</vt:lpstr>
      <vt:lpstr>Выпускная квалификационная работа   по курсу  «Data Science»  по теме:</vt:lpstr>
      <vt:lpstr>Этапы работы</vt:lpstr>
      <vt:lpstr>Разведочный анализ данных</vt:lpstr>
      <vt:lpstr>Разведочный анализ данных</vt:lpstr>
      <vt:lpstr>Разведочный анализ данных</vt:lpstr>
      <vt:lpstr>Удаление выбросов</vt:lpstr>
      <vt:lpstr>Анализ признаков и визуализация с целью выявления зависимостей </vt:lpstr>
      <vt:lpstr>Анализ признаков и визуализация с целью выявления зависимостей </vt:lpstr>
      <vt:lpstr>Предобработка данных</vt:lpstr>
      <vt:lpstr>Разработка и обучение регрессионных моделей </vt:lpstr>
      <vt:lpstr>Разработка и обучение регрессионных моделей </vt:lpstr>
      <vt:lpstr>Нейронная сеть для рекомендации «Соотношение матрица-наполнитель»</vt:lpstr>
      <vt:lpstr>Нейронная сеть для рекомендации «Соотношение матрица-наполнитель»</vt:lpstr>
      <vt:lpstr>Разработка приложения Flask</vt:lpstr>
      <vt:lpstr>Разработка приложения Flask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Учетная запись Майкрософт</cp:lastModifiedBy>
  <cp:revision>62</cp:revision>
  <dcterms:created xsi:type="dcterms:W3CDTF">2021-02-24T09:03:25Z</dcterms:created>
  <dcterms:modified xsi:type="dcterms:W3CDTF">2022-12-22T09:34:13Z</dcterms:modified>
</cp:coreProperties>
</file>